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8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1CE1DB5-42E4-4AF8-A697-C8342406DF7F}">
  <a:tblStyle styleId="{11CE1DB5-42E4-4AF8-A697-C8342406DF7F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2.jpg>
</file>

<file path=ppt/media/image14.gif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04784320c2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204784320c2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32b226f07d_1_5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232b226f07d_1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32b226f07d_1_5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232b226f07d_1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32b226f07d_1_6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232b226f07d_1_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32ace9e46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32ace9e46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32ace9e46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32ace9e46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32ace9e46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32ace9e46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32ace9e468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32ace9e468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32b226f07d_1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232b226f07d_1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32b226f07d_1_8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232b226f07d_1_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32b226f07d_1_8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232b226f07d_1_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0590763ead_11_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20590763ead_11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32b226f07d_1_9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232b226f07d_1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32ace9e468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32ace9e468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32b226f07d_1_10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232b226f07d_1_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32b226f07d_1_1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232b226f07d_1_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32b226f07d_1_1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g232b226f07d_1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32b226f07d_1_1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232b226f07d_1_1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32ace9e468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32ace9e468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32b226f07d_1_1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232b226f07d_1_1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32b226f07d_1_1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g232b226f07d_1_1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32b226f07d_1_1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232b226f07d_1_1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05c4a7c78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205c4a7c78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32b226f07d_1_15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232b226f07d_1_1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32b226f07d_1_16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g232b226f07d_1_1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32b226f07d_1_17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g232b226f07d_1_1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32ace9e468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32ace9e468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32b226f07d_1_18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g232b226f07d_1_1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32b226f07d_1_1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232b226f07d_1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32ace9e468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32ace9e468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32b226f07d_1_20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232b226f07d_1_2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32b226f07d_1_20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g232b226f07d_1_2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32b226f07d_1_2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g232b226f07d_1_2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2a41041a87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2a41041a87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32ace9e468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32ace9e468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32b226f07d_1_2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g232b226f07d_1_2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32b226f07d_1_2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g232b226f07d_1_2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32ace9e468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232ace9e468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32b226f07d_1_2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g232b226f07d_1_2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32ace9e468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32ace9e468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32ace9e46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32ace9e46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32ace9e468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32ace9e46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32ace9e46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32ace9e46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2080bffbc3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2080bffbc3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32b226f07d_1_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232b226f07d_1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32ace9e468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32ace9e468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32b226f07d_1_25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g232b226f07d_1_2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32ace9e468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g232ace9e468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32ace9e46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32ace9e46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32b226f07d_1_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32b226f07d_1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32ace9e46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32ace9e46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32b226f07d_1_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232b226f07d_1_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 Color Two Column">
  <p:cSld name="TITLE_AND_TWO_COLUMNS_1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4387800" y="-75"/>
            <a:ext cx="4756200" cy="51435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4" name="Google Shape;54;p11"/>
          <p:cNvCxnSpPr/>
          <p:nvPr/>
        </p:nvCxnSpPr>
        <p:spPr>
          <a:xfrm>
            <a:off x="423088" y="8710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" name="Google Shape;55;p11"/>
          <p:cNvSpPr txBox="1"/>
          <p:nvPr>
            <p:ph type="title"/>
          </p:nvPr>
        </p:nvSpPr>
        <p:spPr>
          <a:xfrm>
            <a:off x="387900" y="184975"/>
            <a:ext cx="4174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" name="Google Shape;63;p13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13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">
  <p:cSld name="SECTION_TITLE_AND_DESCRIPTION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0" name="Google Shape;70;p14"/>
          <p:cNvCxnSpPr/>
          <p:nvPr/>
        </p:nvCxnSpPr>
        <p:spPr>
          <a:xfrm>
            <a:off x="4887750" y="4520328"/>
            <a:ext cx="39405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14"/>
          <p:cNvSpPr txBox="1"/>
          <p:nvPr>
            <p:ph type="title"/>
          </p:nvPr>
        </p:nvSpPr>
        <p:spPr>
          <a:xfrm>
            <a:off x="265500" y="724200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939500" y="1409825"/>
            <a:ext cx="3837000" cy="28704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4" name="Google Shape;74;p14"/>
          <p:cNvCxnSpPr/>
          <p:nvPr/>
        </p:nvCxnSpPr>
        <p:spPr>
          <a:xfrm>
            <a:off x="265500" y="2230503"/>
            <a:ext cx="5409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5" name="Google Shape;7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1950" y="2372950"/>
            <a:ext cx="3912299" cy="26081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cap">
  <p:cSld name="CAPTION_ONLY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9500" y="3998150"/>
            <a:ext cx="5998800" cy="598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6"/>
          <p:cNvSpPr txBox="1"/>
          <p:nvPr>
            <p:ph type="title"/>
          </p:nvPr>
        </p:nvSpPr>
        <p:spPr>
          <a:xfrm>
            <a:off x="319500" y="3119250"/>
            <a:ext cx="7655400" cy="85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pic>
        <p:nvPicPr>
          <p:cNvPr id="83" name="Google Shape;8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8700" y="152400"/>
            <a:ext cx="2971225" cy="3031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2325" y="472438"/>
            <a:ext cx="2172525" cy="2391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7250" y="769925"/>
            <a:ext cx="3194350" cy="179682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Slide">
  <p:cSld name="BIG_NUMB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200"/>
              <a:buNone/>
              <a:defRPr sz="8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1" name="Google Shape;91;p17"/>
          <p:cNvCxnSpPr/>
          <p:nvPr/>
        </p:nvCxnSpPr>
        <p:spPr>
          <a:xfrm>
            <a:off x="2601750" y="2636278"/>
            <a:ext cx="3940500" cy="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Light&#10;Target=Fill" id="95" name="Google Shape;95;p19"/>
          <p:cNvSpPr/>
          <p:nvPr/>
        </p:nvSpPr>
        <p:spPr>
          <a:xfrm flipH="1">
            <a:off x="1" y="236333"/>
            <a:ext cx="2266157" cy="1076582"/>
          </a:xfrm>
          <a:custGeom>
            <a:rect b="b" l="l" r="r" t="t"/>
            <a:pathLst>
              <a:path extrusionOk="0" h="1435442" w="3021543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i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628650" y="1508760"/>
            <a:ext cx="7886700" cy="31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  <a:defRPr b="1"/>
            </a:lvl1pPr>
            <a:lvl2pPr indent="-317500" lvl="1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9" name="Google Shape;99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500"/>
              <a:buChar char="■"/>
              <a:defRPr sz="1500"/>
            </a:lvl9pPr>
          </a:lstStyle>
          <a:p/>
        </p:txBody>
      </p:sp>
      <p:sp>
        <p:nvSpPr>
          <p:cNvPr id="104" name="Google Shape;104;p20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2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4" name="Google Shape;114;p23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3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7" name="Google Shape;117;p24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4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5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6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3" name="Google Shape;123;p26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6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7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6" name="Google Shape;126;p27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7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29" name="Google Shape;129;p28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8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" name="Google Shape;132;p29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SECTION_HEADER_9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0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5" name="Google Shape;135;p30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4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Google Shape;20;p4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SECTION_HEADER_10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1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8" name="Google Shape;138;p31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7">
  <p:cSld name="SECTION_HEADER_1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1" name="Google Shape;141;p32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8">
  <p:cSld name="SECTION_HEADER_12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3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4" name="Google Shape;144;p33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TITLE_AND_BODY_3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oogle Shape;23;p5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" name="Google Shape;24;p5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87900" y="994525"/>
            <a:ext cx="41730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nouncements">
  <p:cSld name="TITLE_AND_BODY_2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4581900" y="75"/>
            <a:ext cx="4562100" cy="5143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" name="Google Shape;28;p6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" name="Google Shape;29;p6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387900" y="1116950"/>
            <a:ext cx="41940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31" name="Google Shape;31;p6"/>
          <p:cNvPicPr preferRelativeResize="0"/>
          <p:nvPr/>
        </p:nvPicPr>
        <p:blipFill rotWithShape="1">
          <a:blip r:embed="rId2">
            <a:alphaModFix/>
          </a:blip>
          <a:srcRect b="5829" l="16827" r="8778" t="11127"/>
          <a:stretch/>
        </p:blipFill>
        <p:spPr>
          <a:xfrm>
            <a:off x="5090100" y="999064"/>
            <a:ext cx="3545700" cy="314552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Text">
  <p:cSld name="TITLE_AND_BODY_1">
    <p:bg>
      <p:bgPr>
        <a:solidFill>
          <a:schemeClr val="accent2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7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" name="Google Shape;34;p7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l Text">
  <p:cSld name="TITLE_AND_BODY_1_1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Google Shape;38;p8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8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ue Text">
  <p:cSld name="TITLE_AND_BODY_1_1_1">
    <p:bg>
      <p:bgPr>
        <a:solidFill>
          <a:schemeClr val="accen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Google Shape;43;p9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ue Text 1">
  <p:cSld name="TITLE_AND_BODY_1_1_1_1">
    <p:bg>
      <p:bgPr>
        <a:solidFill>
          <a:schemeClr val="lt2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Google Shape;48;p10"/>
          <p:cNvCxnSpPr/>
          <p:nvPr/>
        </p:nvCxnSpPr>
        <p:spPr>
          <a:xfrm>
            <a:off x="482638" y="925709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" name="Google Shape;49;p10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betterprogramming.pub/when-to-loop-when-to-recurse-b786ad8977de" TargetMode="External"/><Relationship Id="rId4" Type="http://schemas.openxmlformats.org/officeDocument/2006/relationships/hyperlink" Target="https://betterprogramming.pub/when-to-loop-when-to-recurse-b786ad8977de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0.png"/><Relationship Id="rId4" Type="http://schemas.openxmlformats.org/officeDocument/2006/relationships/hyperlink" Target="https://en.wikipedia.org/wiki/Golden_ratio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ics110.github.io/main/assignments/capston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/>
          <p:nvPr>
            <p:ph type="title"/>
          </p:nvPr>
        </p:nvSpPr>
        <p:spPr>
          <a:xfrm>
            <a:off x="307175" y="921150"/>
            <a:ext cx="2997900" cy="1255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" sz="3600"/>
              <a:t>CICS 110: Lecture 17</a:t>
            </a:r>
            <a:endParaRPr sz="1100"/>
          </a:p>
        </p:txBody>
      </p:sp>
      <p:sp>
        <p:nvSpPr>
          <p:cNvPr id="150" name="Google Shape;150;p34"/>
          <p:cNvSpPr txBox="1"/>
          <p:nvPr>
            <p:ph idx="1" type="body"/>
          </p:nvPr>
        </p:nvSpPr>
        <p:spPr>
          <a:xfrm>
            <a:off x="578000" y="4347099"/>
            <a:ext cx="7886700" cy="610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Today: Recursion, Capstone Project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1" name="Google Shape;151;p34"/>
          <p:cNvSpPr txBox="1"/>
          <p:nvPr>
            <p:ph type="title"/>
          </p:nvPr>
        </p:nvSpPr>
        <p:spPr>
          <a:xfrm>
            <a:off x="307175" y="2634125"/>
            <a:ext cx="2997900" cy="1255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" sz="2100"/>
              <a:t>Slides: Kobi Falus</a:t>
            </a:r>
            <a:endParaRPr sz="21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" sz="2100"/>
              <a:t>Edited: Cole A. Reilly</a:t>
            </a:r>
            <a:endParaRPr sz="2100"/>
          </a:p>
        </p:txBody>
      </p:sp>
      <p:sp>
        <p:nvSpPr>
          <p:cNvPr id="152" name="Google Shape;152;p34"/>
          <p:cNvSpPr txBox="1"/>
          <p:nvPr>
            <p:ph idx="1" type="body"/>
          </p:nvPr>
        </p:nvSpPr>
        <p:spPr>
          <a:xfrm>
            <a:off x="6829550" y="0"/>
            <a:ext cx="2314500" cy="245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Image: Golden ratio in nature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53" name="Google Shape;1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1150" y="553100"/>
            <a:ext cx="5534126" cy="357232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3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Did you know?</a:t>
            </a:r>
            <a:endParaRPr/>
          </a:p>
        </p:txBody>
      </p:sp>
      <p:sp>
        <p:nvSpPr>
          <p:cNvPr id="212" name="Google Shape;212;p43"/>
          <p:cNvSpPr txBox="1"/>
          <p:nvPr>
            <p:ph idx="1" type="body"/>
          </p:nvPr>
        </p:nvSpPr>
        <p:spPr>
          <a:xfrm>
            <a:off x="387900" y="994525"/>
            <a:ext cx="41730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000"/>
              <a:t>What happens if we call the same function inside of itself?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000"/>
              <a:t>In this case, a kind of infinite loop</a:t>
            </a:r>
            <a:r>
              <a:rPr lang="en" sz="2000"/>
              <a:t>, an infinite recursion</a:t>
            </a:r>
            <a:endParaRPr sz="2000"/>
          </a:p>
        </p:txBody>
      </p:sp>
      <p:sp>
        <p:nvSpPr>
          <p:cNvPr id="213" name="Google Shape;213;p43"/>
          <p:cNvSpPr txBox="1"/>
          <p:nvPr/>
        </p:nvSpPr>
        <p:spPr>
          <a:xfrm>
            <a:off x="5572445" y="1268016"/>
            <a:ext cx="2943000" cy="1454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func3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"func3"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func3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func3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4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Recursion</a:t>
            </a:r>
            <a:endParaRPr/>
          </a:p>
        </p:txBody>
      </p:sp>
      <p:sp>
        <p:nvSpPr>
          <p:cNvPr id="219" name="Google Shape;219;p44"/>
          <p:cNvSpPr txBox="1"/>
          <p:nvPr>
            <p:ph idx="1" type="body"/>
          </p:nvPr>
        </p:nvSpPr>
        <p:spPr>
          <a:xfrm>
            <a:off x="518400" y="1002675"/>
            <a:ext cx="4173000" cy="41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Recursion is a problem solving technique where functions call themselves </a:t>
            </a:r>
            <a:r>
              <a:rPr lang="en" sz="2400"/>
              <a:t>repeatedly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We’ll learn 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" sz="2400"/>
              <a:t>Safe ways to do this </a:t>
            </a:r>
            <a:endParaRPr/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-"/>
            </a:pPr>
            <a:r>
              <a:rPr lang="en" sz="2100"/>
              <a:t>no infinite loops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" sz="2400"/>
              <a:t>What problems this should be used with</a:t>
            </a:r>
            <a:endParaRPr/>
          </a:p>
        </p:txBody>
      </p:sp>
      <p:sp>
        <p:nvSpPr>
          <p:cNvPr id="220" name="Google Shape;220;p44"/>
          <p:cNvSpPr txBox="1"/>
          <p:nvPr/>
        </p:nvSpPr>
        <p:spPr>
          <a:xfrm>
            <a:off x="5572445" y="1268016"/>
            <a:ext cx="2943000" cy="1454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func3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"func3"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func3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func3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5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Bigger Picture</a:t>
            </a:r>
            <a:endParaRPr/>
          </a:p>
        </p:txBody>
      </p:sp>
      <p:sp>
        <p:nvSpPr>
          <p:cNvPr id="226" name="Google Shape;226;p45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Will you need to program like this: maybe? I don't know your life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BUT Computer Science is about problem solving.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This is a new tool, a new way of thinking, that can help you solve problems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(I'll speak on this more at the end of the lecture time allowing)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6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80"/>
              <a:t>Iterative vs Recursive Code</a:t>
            </a:r>
            <a:endParaRPr sz="4880"/>
          </a:p>
        </p:txBody>
      </p:sp>
      <p:sp>
        <p:nvSpPr>
          <p:cNvPr id="232" name="Google Shape;232;p46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Solving a problem two different ways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7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Countdown to liftoff</a:t>
            </a:r>
            <a:endParaRPr/>
          </a:p>
        </p:txBody>
      </p:sp>
      <p:sp>
        <p:nvSpPr>
          <p:cNvPr id="238" name="Google Shape;238;p47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function that, when given some </a:t>
            </a:r>
            <a:r>
              <a:rPr lang="en"/>
              <a:t>positive</a:t>
            </a:r>
            <a:r>
              <a:rPr lang="en"/>
              <a:t> integer, will print every number leading down to 0 and then print liftoff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can come up with two different solutions currently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One using a while loop and one with a for loop</a:t>
            </a:r>
            <a:endParaRPr/>
          </a:p>
        </p:txBody>
      </p:sp>
      <p:sp>
        <p:nvSpPr>
          <p:cNvPr id="239" name="Google Shape;239;p47"/>
          <p:cNvSpPr txBox="1"/>
          <p:nvPr/>
        </p:nvSpPr>
        <p:spPr>
          <a:xfrm>
            <a:off x="6451550" y="2157000"/>
            <a:ext cx="1659600" cy="315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countdown(5)</a:t>
            </a:r>
            <a:endParaRPr b="0"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0" name="Google Shape;240;p47"/>
          <p:cNvSpPr txBox="1"/>
          <p:nvPr/>
        </p:nvSpPr>
        <p:spPr>
          <a:xfrm>
            <a:off x="6729350" y="2634875"/>
            <a:ext cx="1104000" cy="179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Liftoff!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8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Countdown to liftoff</a:t>
            </a:r>
            <a:endParaRPr/>
          </a:p>
        </p:txBody>
      </p:sp>
      <p:sp>
        <p:nvSpPr>
          <p:cNvPr id="246" name="Google Shape;246;p48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could we use recursion to solve this problem?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need to think about the different scenarios when the function will be called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If they give me a 0, I just need to print it out, and print Liftoff!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If they give me a number other than zero, what should I do?</a:t>
            </a:r>
            <a:endParaRPr/>
          </a:p>
        </p:txBody>
      </p:sp>
      <p:sp>
        <p:nvSpPr>
          <p:cNvPr id="247" name="Google Shape;247;p48"/>
          <p:cNvSpPr txBox="1"/>
          <p:nvPr/>
        </p:nvSpPr>
        <p:spPr>
          <a:xfrm>
            <a:off x="6834925" y="1333150"/>
            <a:ext cx="1659600" cy="315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countdown(5)</a:t>
            </a:r>
            <a:endParaRPr b="0"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8" name="Google Shape;248;p48"/>
          <p:cNvSpPr txBox="1"/>
          <p:nvPr/>
        </p:nvSpPr>
        <p:spPr>
          <a:xfrm>
            <a:off x="7390525" y="2602250"/>
            <a:ext cx="1104000" cy="179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Consolas"/>
                <a:ea typeface="Consolas"/>
                <a:cs typeface="Consolas"/>
                <a:sym typeface="Consolas"/>
              </a:rPr>
              <a:t>Liftoff!</a:t>
            </a:r>
            <a:endParaRPr sz="1600">
              <a:solidFill>
                <a:srgbClr val="1E1E1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9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Recursion</a:t>
            </a:r>
            <a:endParaRPr/>
          </a:p>
        </p:txBody>
      </p:sp>
      <p:sp>
        <p:nvSpPr>
          <p:cNvPr id="254" name="Google Shape;254;p49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Setting up a recursive problem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0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Recursive Problems</a:t>
            </a:r>
            <a:endParaRPr/>
          </a:p>
        </p:txBody>
      </p:sp>
      <p:sp>
        <p:nvSpPr>
          <p:cNvPr id="260" name="Google Shape;260;p50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Recursion is when a function calls itself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What problems is this suited for?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br>
              <a:rPr lang="en" sz="2400"/>
            </a:br>
            <a:r>
              <a:rPr lang="en" sz="2400"/>
              <a:t>Problems that can be broken up into smaller versions of the same problem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Let’s look at an example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1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Recursive Problems</a:t>
            </a:r>
            <a:endParaRPr/>
          </a:p>
        </p:txBody>
      </p:sp>
      <p:sp>
        <p:nvSpPr>
          <p:cNvPr id="266" name="Google Shape;266;p51"/>
          <p:cNvSpPr txBox="1"/>
          <p:nvPr>
            <p:ph idx="1" type="body"/>
          </p:nvPr>
        </p:nvSpPr>
        <p:spPr>
          <a:xfrm>
            <a:off x="518425" y="1002675"/>
            <a:ext cx="41730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Let’s look at an example: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Separating all Russian nesting dolls</a:t>
            </a:r>
            <a:endParaRPr/>
          </a:p>
        </p:txBody>
      </p:sp>
      <p:pic>
        <p:nvPicPr>
          <p:cNvPr descr="A picture containing text, tiled&#10;&#10;Description automatically generated" id="267" name="Google Shape;267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5816" y="1637913"/>
            <a:ext cx="3328528" cy="18676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2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Recursive Problems</a:t>
            </a:r>
            <a:endParaRPr/>
          </a:p>
        </p:txBody>
      </p:sp>
      <p:sp>
        <p:nvSpPr>
          <p:cNvPr id="273" name="Google Shape;273;p52"/>
          <p:cNvSpPr txBox="1"/>
          <p:nvPr>
            <p:ph idx="1" type="body"/>
          </p:nvPr>
        </p:nvSpPr>
        <p:spPr>
          <a:xfrm>
            <a:off x="477625" y="994525"/>
            <a:ext cx="41730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A Recursive Solution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To separate all the dolls: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Take apart the current one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Get the doll inside if possible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Separate all the dolls for the doll inside</a:t>
            </a:r>
            <a:endParaRPr/>
          </a:p>
        </p:txBody>
      </p:sp>
      <p:pic>
        <p:nvPicPr>
          <p:cNvPr id="274" name="Google Shape;274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5817" y="1637913"/>
            <a:ext cx="3328528" cy="186883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5"/>
          <p:cNvSpPr txBox="1"/>
          <p:nvPr>
            <p:ph idx="1" type="body"/>
          </p:nvPr>
        </p:nvSpPr>
        <p:spPr>
          <a:xfrm>
            <a:off x="4939500" y="1409825"/>
            <a:ext cx="3915300" cy="28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What is recursion?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Requirements for recursion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Base Case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Recursive Case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Progress towards base case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Iterative vs Recursive code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Reading Recursive Code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Writing Recursive Code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9" name="Google Shape;159;p35"/>
          <p:cNvSpPr txBox="1"/>
          <p:nvPr>
            <p:ph type="title"/>
          </p:nvPr>
        </p:nvSpPr>
        <p:spPr>
          <a:xfrm>
            <a:off x="274100" y="1429700"/>
            <a:ext cx="4045200" cy="6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Learning Goals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3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Recursive Problems</a:t>
            </a:r>
            <a:endParaRPr/>
          </a:p>
        </p:txBody>
      </p:sp>
      <p:sp>
        <p:nvSpPr>
          <p:cNvPr id="280" name="Google Shape;280;p53"/>
          <p:cNvSpPr txBox="1"/>
          <p:nvPr>
            <p:ph idx="1" type="body"/>
          </p:nvPr>
        </p:nvSpPr>
        <p:spPr>
          <a:xfrm>
            <a:off x="502100" y="994525"/>
            <a:ext cx="41730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A Recursive Solution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To </a:t>
            </a:r>
            <a:r>
              <a:rPr lang="en" sz="2400">
                <a:highlight>
                  <a:srgbClr val="EE0000"/>
                </a:highlight>
              </a:rPr>
              <a:t>separate all the dolls</a:t>
            </a:r>
            <a:r>
              <a:rPr lang="en" sz="2400"/>
              <a:t>: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Take apart the current one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Get the doll inside if possible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rgbClr val="FF0000"/>
              </a:buClr>
              <a:buSzPts val="2400"/>
              <a:buAutoNum type="arabicPeriod"/>
            </a:pPr>
            <a:r>
              <a:rPr lang="en" sz="2400">
                <a:highlight>
                  <a:srgbClr val="FF0000"/>
                </a:highlight>
              </a:rPr>
              <a:t>Separate all the dolls </a:t>
            </a:r>
            <a:r>
              <a:rPr lang="en" sz="2400"/>
              <a:t>for the dolls inside</a:t>
            </a:r>
            <a:endParaRPr/>
          </a:p>
        </p:txBody>
      </p:sp>
      <p:pic>
        <p:nvPicPr>
          <p:cNvPr id="281" name="Google Shape;28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5817" y="518550"/>
            <a:ext cx="3328528" cy="186883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82" name="Google Shape;282;p53"/>
          <p:cNvSpPr txBox="1"/>
          <p:nvPr/>
        </p:nvSpPr>
        <p:spPr>
          <a:xfrm>
            <a:off x="5245817" y="2756121"/>
            <a:ext cx="3328500" cy="17316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Notice: One of the steps to solve this problem is the problem itself.</a:t>
            </a:r>
            <a:b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a sign that the problem potentially can be solved recursively</a:t>
            </a:r>
            <a:endParaRPr sz="11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4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 Def'ns</a:t>
            </a:r>
            <a:endParaRPr/>
          </a:p>
        </p:txBody>
      </p:sp>
      <p:sp>
        <p:nvSpPr>
          <p:cNvPr id="288" name="Google Shape;288;p54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What </a:t>
            </a:r>
            <a:r>
              <a:rPr lang="en"/>
              <a:t>are</a:t>
            </a:r>
            <a:r>
              <a:rPr lang="en"/>
              <a:t> the parts of a recursive problem?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5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Parts</a:t>
            </a:r>
            <a:endParaRPr/>
          </a:p>
        </p:txBody>
      </p:sp>
      <p:sp>
        <p:nvSpPr>
          <p:cNvPr id="294" name="Google Shape;294;p55"/>
          <p:cNvSpPr txBox="1"/>
          <p:nvPr>
            <p:ph idx="1" type="body"/>
          </p:nvPr>
        </p:nvSpPr>
        <p:spPr>
          <a:xfrm>
            <a:off x="477625" y="1084250"/>
            <a:ext cx="4789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100"/>
              <a:t>A Recursive problem needs 3 things:</a:t>
            </a:r>
            <a:endParaRPr sz="1500"/>
          </a:p>
          <a:p>
            <a:pPr indent="-361950" lvl="0" marL="74295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/>
              <a:t>A Base Case</a:t>
            </a:r>
            <a:endParaRPr sz="2100"/>
          </a:p>
          <a:p>
            <a:pPr indent="-361950" lvl="0" marL="74295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A Recursive Case</a:t>
            </a:r>
            <a:endParaRPr sz="2100"/>
          </a:p>
          <a:p>
            <a:pPr indent="-361950" lvl="0" marL="74295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/>
              <a:t>Progression towards the recursive case</a:t>
            </a:r>
            <a:endParaRPr sz="1500"/>
          </a:p>
        </p:txBody>
      </p:sp>
      <p:pic>
        <p:nvPicPr>
          <p:cNvPr descr="A person holding a light bulb" id="295" name="Google Shape;295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6849" y="414338"/>
            <a:ext cx="3374707" cy="421838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6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A Recursive Case</a:t>
            </a:r>
            <a:endParaRPr/>
          </a:p>
        </p:txBody>
      </p:sp>
      <p:sp>
        <p:nvSpPr>
          <p:cNvPr id="301" name="Google Shape;301;p56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A Case when the problem repeats itself.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To </a:t>
            </a:r>
            <a:r>
              <a:rPr lang="en" sz="2400">
                <a:highlight>
                  <a:srgbClr val="FF0000"/>
                </a:highlight>
              </a:rPr>
              <a:t>separate all the dolls</a:t>
            </a:r>
            <a:r>
              <a:rPr lang="en" sz="2400"/>
              <a:t>: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Take apart the current one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Get the doll inside if possible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2400"/>
              <a:buAutoNum type="arabicPeriod"/>
            </a:pPr>
            <a:r>
              <a:rPr lang="en" sz="2400">
                <a:highlight>
                  <a:srgbClr val="FF0000"/>
                </a:highlight>
              </a:rPr>
              <a:t>Separate all the dolls</a:t>
            </a:r>
            <a:r>
              <a:rPr lang="en" sz="2400"/>
              <a:t> for the dolls inside</a:t>
            </a:r>
            <a:endParaRPr/>
          </a:p>
          <a:p>
            <a:pPr indent="-2286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In this case, the problem of “Separate all the dolls” is repeated</a:t>
            </a:r>
            <a:endParaRPr/>
          </a:p>
        </p:txBody>
      </p:sp>
      <p:sp>
        <p:nvSpPr>
          <p:cNvPr id="302" name="Google Shape;302;p56"/>
          <p:cNvSpPr/>
          <p:nvPr/>
        </p:nvSpPr>
        <p:spPr>
          <a:xfrm rot="10800000">
            <a:off x="6348603" y="3145162"/>
            <a:ext cx="321900" cy="20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56"/>
          <p:cNvSpPr txBox="1"/>
          <p:nvPr/>
        </p:nvSpPr>
        <p:spPr>
          <a:xfrm>
            <a:off x="6740069" y="3030192"/>
            <a:ext cx="1967100" cy="377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Recursive Case</a:t>
            </a:r>
            <a:endParaRPr sz="7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7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A Base Case</a:t>
            </a:r>
            <a:endParaRPr/>
          </a:p>
        </p:txBody>
      </p:sp>
      <p:sp>
        <p:nvSpPr>
          <p:cNvPr id="309" name="Google Shape;309;p57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A Case when the problem should NOT repeat itself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To separate all the dolls: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Take apart the current one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>
                <a:highlight>
                  <a:srgbClr val="FF0000"/>
                </a:highlight>
              </a:rPr>
              <a:t>Get the doll inside if possible</a:t>
            </a:r>
            <a:endParaRPr>
              <a:highlight>
                <a:srgbClr val="FF0000"/>
              </a:highlight>
            </a:endParaRPr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Separate all the dolls for the dolls inside</a:t>
            </a:r>
            <a:endParaRPr/>
          </a:p>
          <a:p>
            <a:pPr indent="-2286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If you could not get the doll inside, you would be done!</a:t>
            </a:r>
            <a:endParaRPr/>
          </a:p>
        </p:txBody>
      </p:sp>
      <p:sp>
        <p:nvSpPr>
          <p:cNvPr id="310" name="Google Shape;310;p57"/>
          <p:cNvSpPr/>
          <p:nvPr/>
        </p:nvSpPr>
        <p:spPr>
          <a:xfrm rot="10800000">
            <a:off x="4865953" y="2941506"/>
            <a:ext cx="321900" cy="20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57"/>
          <p:cNvSpPr txBox="1"/>
          <p:nvPr/>
        </p:nvSpPr>
        <p:spPr>
          <a:xfrm>
            <a:off x="5261243" y="2826461"/>
            <a:ext cx="1372500" cy="377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Base Case</a:t>
            </a:r>
            <a:endParaRPr sz="20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8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Progression Towards the Base Case</a:t>
            </a:r>
            <a:endParaRPr/>
          </a:p>
        </p:txBody>
      </p:sp>
      <p:sp>
        <p:nvSpPr>
          <p:cNvPr id="317" name="Google Shape;317;p58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Every time the Recursive call is run, you should get closer to the base case</a:t>
            </a:r>
            <a:br>
              <a:rPr lang="en" sz="2400"/>
            </a:b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To separate all the dolls:</a:t>
            </a:r>
            <a:endParaRPr/>
          </a:p>
          <a:p>
            <a:pPr indent="-3937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>
                <a:highlight>
                  <a:srgbClr val="FF0000"/>
                </a:highlight>
              </a:rPr>
              <a:t>Take apart the current one</a:t>
            </a:r>
            <a:endParaRPr>
              <a:highlight>
                <a:srgbClr val="FF0000"/>
              </a:highlight>
            </a:endParaRPr>
          </a:p>
          <a:p>
            <a:pPr indent="-3937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Get the doll inside if possible</a:t>
            </a:r>
            <a:endParaRPr/>
          </a:p>
          <a:p>
            <a:pPr indent="-3937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Separate all the dolls for the dolls inside</a:t>
            </a:r>
            <a:endParaRPr/>
          </a:p>
          <a:p>
            <a:pPr indent="-2413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Taking apart a doll should get you closer to the innermost doll</a:t>
            </a:r>
            <a:endParaRPr/>
          </a:p>
        </p:txBody>
      </p:sp>
      <p:sp>
        <p:nvSpPr>
          <p:cNvPr id="318" name="Google Shape;318;p58"/>
          <p:cNvSpPr/>
          <p:nvPr/>
        </p:nvSpPr>
        <p:spPr>
          <a:xfrm rot="10800000">
            <a:off x="4667678" y="2390461"/>
            <a:ext cx="321900" cy="20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58"/>
          <p:cNvSpPr txBox="1"/>
          <p:nvPr/>
        </p:nvSpPr>
        <p:spPr>
          <a:xfrm>
            <a:off x="5345546" y="2117024"/>
            <a:ext cx="2500800" cy="684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Should progress towards base case</a:t>
            </a:r>
            <a:endParaRPr sz="20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Programming</a:t>
            </a:r>
            <a:r>
              <a:rPr lang="en" sz="5100"/>
              <a:t> Recursively</a:t>
            </a:r>
            <a:endParaRPr sz="5100"/>
          </a:p>
        </p:txBody>
      </p:sp>
      <p:sp>
        <p:nvSpPr>
          <p:cNvPr id="325" name="Google Shape;325;p59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0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Parts</a:t>
            </a:r>
            <a:endParaRPr/>
          </a:p>
        </p:txBody>
      </p:sp>
      <p:sp>
        <p:nvSpPr>
          <p:cNvPr id="331" name="Google Shape;331;p60"/>
          <p:cNvSpPr txBox="1"/>
          <p:nvPr>
            <p:ph idx="1" type="body"/>
          </p:nvPr>
        </p:nvSpPr>
        <p:spPr>
          <a:xfrm>
            <a:off x="387900" y="1116950"/>
            <a:ext cx="48789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Let’s look at some pseudocode (fake code) for taking apart the dolls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We’ll identify the 3 parts of a recursive function there!</a:t>
            </a:r>
            <a:endParaRPr/>
          </a:p>
        </p:txBody>
      </p:sp>
      <p:pic>
        <p:nvPicPr>
          <p:cNvPr descr="A person holding a light bulb" id="332" name="Google Shape;332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6849" y="414338"/>
            <a:ext cx="3374707" cy="421838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1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Code Example</a:t>
            </a:r>
            <a:endParaRPr/>
          </a:p>
        </p:txBody>
      </p:sp>
      <p:sp>
        <p:nvSpPr>
          <p:cNvPr id="338" name="Google Shape;338;p61"/>
          <p:cNvSpPr txBox="1"/>
          <p:nvPr>
            <p:ph idx="1" type="body"/>
          </p:nvPr>
        </p:nvSpPr>
        <p:spPr>
          <a:xfrm>
            <a:off x="387900" y="1116950"/>
            <a:ext cx="45750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To separate all the dolls: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Take apart the current one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Get the doll inside if possible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Separate all the dolls for the dolls inside</a:t>
            </a:r>
            <a:endParaRPr/>
          </a:p>
        </p:txBody>
      </p:sp>
      <p:sp>
        <p:nvSpPr>
          <p:cNvPr id="339" name="Google Shape;339;p61"/>
          <p:cNvSpPr txBox="1"/>
          <p:nvPr/>
        </p:nvSpPr>
        <p:spPr>
          <a:xfrm>
            <a:off x="4962833" y="1546727"/>
            <a:ext cx="4019400" cy="1454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take_apart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"smallest"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"Found It"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inside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get_inside()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take_apart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inside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</p:txBody>
      </p:sp>
      <p:sp>
        <p:nvSpPr>
          <p:cNvPr id="340" name="Google Shape;340;p61"/>
          <p:cNvSpPr txBox="1"/>
          <p:nvPr/>
        </p:nvSpPr>
        <p:spPr>
          <a:xfrm>
            <a:off x="5473947" y="339106"/>
            <a:ext cx="3355200" cy="762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Note: Not real code. Real code would require a piece of data that could be “taken apart” to get the data inside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2"/>
          <p:cNvSpPr txBox="1"/>
          <p:nvPr/>
        </p:nvSpPr>
        <p:spPr>
          <a:xfrm>
            <a:off x="4962833" y="1546727"/>
            <a:ext cx="4019400" cy="1454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take_apart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"smallest"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"Found It"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inside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get_inside()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take_apart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inside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</p:txBody>
      </p:sp>
      <p:sp>
        <p:nvSpPr>
          <p:cNvPr id="346" name="Google Shape;346;p62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300"/>
              <a:t>The Recursive Case</a:t>
            </a:r>
            <a:endParaRPr/>
          </a:p>
        </p:txBody>
      </p:sp>
      <p:sp>
        <p:nvSpPr>
          <p:cNvPr id="347" name="Google Shape;347;p62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To separate all the dolls: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Take apart the current one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Get the doll inside if possible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>
                <a:highlight>
                  <a:srgbClr val="EE0000"/>
                </a:highlight>
              </a:rPr>
              <a:t>Separate all the dolls for the </a:t>
            </a:r>
            <a:br>
              <a:rPr lang="en" sz="2400">
                <a:highlight>
                  <a:srgbClr val="EE0000"/>
                </a:highlight>
              </a:rPr>
            </a:br>
            <a:r>
              <a:rPr lang="en" sz="2400">
                <a:highlight>
                  <a:srgbClr val="EE0000"/>
                </a:highlight>
              </a:rPr>
              <a:t>dolls inside</a:t>
            </a:r>
            <a:endParaRPr sz="2400">
              <a:highlight>
                <a:srgbClr val="EE0000"/>
              </a:highlight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In code, a recursive case looks like calling the function from inside itself. If we didn’t have it, the code would not repeat.</a:t>
            </a:r>
            <a:endParaRPr/>
          </a:p>
          <a:p>
            <a:pPr indent="-228600" lvl="0" marL="3810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  <p:sp>
        <p:nvSpPr>
          <p:cNvPr id="348" name="Google Shape;348;p62"/>
          <p:cNvSpPr/>
          <p:nvPr/>
        </p:nvSpPr>
        <p:spPr>
          <a:xfrm>
            <a:off x="5471651" y="2654710"/>
            <a:ext cx="3296265" cy="346261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62"/>
          <p:cNvSpPr/>
          <p:nvPr/>
        </p:nvSpPr>
        <p:spPr>
          <a:xfrm>
            <a:off x="5497461" y="1559642"/>
            <a:ext cx="2223319" cy="346261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62"/>
          <p:cNvSpPr txBox="1"/>
          <p:nvPr/>
        </p:nvSpPr>
        <p:spPr>
          <a:xfrm>
            <a:off x="5473947" y="339106"/>
            <a:ext cx="3355200" cy="762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Note: Not real code. Real code would require a piece of data that could be “taken apart” to get the data inside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6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500"/>
              <a:t>Announcements</a:t>
            </a:r>
            <a:endParaRPr sz="2500"/>
          </a:p>
        </p:txBody>
      </p:sp>
      <p:sp>
        <p:nvSpPr>
          <p:cNvPr id="165" name="Google Shape;165;p36"/>
          <p:cNvSpPr txBox="1"/>
          <p:nvPr>
            <p:ph idx="1" type="body"/>
          </p:nvPr>
        </p:nvSpPr>
        <p:spPr>
          <a:xfrm>
            <a:off x="387900" y="1116950"/>
            <a:ext cx="4194000" cy="3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Arial"/>
              <a:buChar char="❖"/>
            </a:pPr>
            <a:r>
              <a:rPr lang="en"/>
              <a:t>Participation 9 due</a:t>
            </a:r>
            <a:r>
              <a:rPr lang="en">
                <a:solidFill>
                  <a:schemeClr val="accent6"/>
                </a:solidFill>
              </a:rPr>
              <a:t> </a:t>
            </a:r>
            <a:r>
              <a:rPr b="1" lang="en">
                <a:solidFill>
                  <a:schemeClr val="accent6"/>
                </a:solidFill>
              </a:rPr>
              <a:t>Thursday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❖"/>
            </a:pPr>
            <a:r>
              <a:rPr lang="en"/>
              <a:t>Quiz 10 due </a:t>
            </a:r>
            <a:r>
              <a:rPr b="1" lang="en">
                <a:solidFill>
                  <a:schemeClr val="accent6"/>
                </a:solidFill>
              </a:rPr>
              <a:t>Thursday</a:t>
            </a:r>
            <a:endParaRPr b="1">
              <a:solidFill>
                <a:schemeClr val="accent6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❖"/>
            </a:pPr>
            <a:r>
              <a:rPr lang="en"/>
              <a:t>Lab on </a:t>
            </a:r>
            <a:r>
              <a:rPr b="1" lang="en">
                <a:solidFill>
                  <a:schemeClr val="accent6"/>
                </a:solidFill>
              </a:rPr>
              <a:t>Friday</a:t>
            </a:r>
            <a:endParaRPr b="1">
              <a:solidFill>
                <a:schemeClr val="accent6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❖"/>
            </a:pPr>
            <a:r>
              <a:rPr b="1" lang="en">
                <a:solidFill>
                  <a:schemeClr val="accent6"/>
                </a:solidFill>
              </a:rPr>
              <a:t>HW6 DUE 26th</a:t>
            </a:r>
            <a:endParaRPr b="1">
              <a:solidFill>
                <a:schemeClr val="accent6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800"/>
              <a:buChar char="❖"/>
            </a:pPr>
            <a:r>
              <a:rPr b="1" lang="en">
                <a:solidFill>
                  <a:schemeClr val="accent6"/>
                </a:solidFill>
              </a:rPr>
              <a:t>CAPSTONE PROJECT RELEASED</a:t>
            </a:r>
            <a:endParaRPr b="1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3"/>
          <p:cNvSpPr txBox="1"/>
          <p:nvPr/>
        </p:nvSpPr>
        <p:spPr>
          <a:xfrm>
            <a:off x="4962833" y="1546727"/>
            <a:ext cx="4019400" cy="1454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take_apart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"smallest"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"Found It"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inside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get_inside()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take_apart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inside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</p:txBody>
      </p:sp>
      <p:sp>
        <p:nvSpPr>
          <p:cNvPr id="356" name="Google Shape;356;p63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300"/>
              <a:t>The Base Case</a:t>
            </a:r>
            <a:endParaRPr/>
          </a:p>
        </p:txBody>
      </p:sp>
      <p:sp>
        <p:nvSpPr>
          <p:cNvPr id="357" name="Google Shape;357;p63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To separate all the dolls: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Take apart the current one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>
                <a:highlight>
                  <a:srgbClr val="EE0000"/>
                </a:highlight>
              </a:rPr>
              <a:t>Get the doll inside if possible</a:t>
            </a:r>
            <a:endParaRPr>
              <a:highlight>
                <a:srgbClr val="EE0000"/>
              </a:highlight>
            </a:endParaRPr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Separate all the dolls for the </a:t>
            </a:r>
            <a:br>
              <a:rPr lang="en" sz="2400"/>
            </a:br>
            <a:r>
              <a:rPr lang="en" sz="2400"/>
              <a:t>dolls inside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In code, a base case is a situation where the function is NOT called again. If we didn’t have it, the code would repeat forever.</a:t>
            </a:r>
            <a:endParaRPr sz="2400"/>
          </a:p>
        </p:txBody>
      </p:sp>
      <p:sp>
        <p:nvSpPr>
          <p:cNvPr id="358" name="Google Shape;358;p63"/>
          <p:cNvSpPr txBox="1"/>
          <p:nvPr/>
        </p:nvSpPr>
        <p:spPr>
          <a:xfrm>
            <a:off x="5294972" y="355431"/>
            <a:ext cx="3355258" cy="83099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Not real code. Real code would require a piece of data that could be “taken apart” to get the data inside</a:t>
            </a:r>
            <a:endParaRPr sz="1100"/>
          </a:p>
        </p:txBody>
      </p:sp>
      <p:sp>
        <p:nvSpPr>
          <p:cNvPr id="359" name="Google Shape;359;p63"/>
          <p:cNvSpPr/>
          <p:nvPr/>
        </p:nvSpPr>
        <p:spPr>
          <a:xfrm>
            <a:off x="5481319" y="1829174"/>
            <a:ext cx="2851519" cy="582188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4"/>
          <p:cNvSpPr txBox="1"/>
          <p:nvPr/>
        </p:nvSpPr>
        <p:spPr>
          <a:xfrm>
            <a:off x="4962833" y="1546727"/>
            <a:ext cx="4019400" cy="1454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take_apart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"smallest"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"Found It"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inside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doll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get_inside()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take_apart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inside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</p:txBody>
      </p:sp>
      <p:sp>
        <p:nvSpPr>
          <p:cNvPr id="365" name="Google Shape;365;p64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300"/>
              <a:t>Progression to Base Case</a:t>
            </a:r>
            <a:endParaRPr/>
          </a:p>
        </p:txBody>
      </p:sp>
      <p:sp>
        <p:nvSpPr>
          <p:cNvPr id="366" name="Google Shape;366;p64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To separate all the dolls: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>
                <a:highlight>
                  <a:srgbClr val="FF0000"/>
                </a:highlight>
              </a:rPr>
              <a:t>Take apart the current one</a:t>
            </a:r>
            <a:endParaRPr>
              <a:highlight>
                <a:srgbClr val="FF0000"/>
              </a:highlight>
            </a:endParaRPr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Get the doll inside if possible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Separate all the dolls for the </a:t>
            </a:r>
            <a:br>
              <a:rPr lang="en" sz="2400"/>
            </a:br>
            <a:r>
              <a:rPr lang="en" sz="2400"/>
              <a:t>dolls inside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In code, we know we are progressing towards the base case since we call the function on the inside doll. If we don’t progress towards the base case, we will never stop repeating.</a:t>
            </a:r>
            <a:endParaRPr sz="2400"/>
          </a:p>
        </p:txBody>
      </p:sp>
      <p:sp>
        <p:nvSpPr>
          <p:cNvPr id="367" name="Google Shape;367;p64"/>
          <p:cNvSpPr txBox="1"/>
          <p:nvPr/>
        </p:nvSpPr>
        <p:spPr>
          <a:xfrm>
            <a:off x="5473947" y="339106"/>
            <a:ext cx="3355200" cy="762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Note: Not real code. Real code would require a piece of data that could be “taken apart” to get the data inside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64"/>
          <p:cNvSpPr/>
          <p:nvPr/>
        </p:nvSpPr>
        <p:spPr>
          <a:xfrm>
            <a:off x="5473945" y="2381912"/>
            <a:ext cx="3375087" cy="317042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5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300"/>
              <a:t>In General</a:t>
            </a:r>
            <a:endParaRPr/>
          </a:p>
        </p:txBody>
      </p:sp>
      <p:sp>
        <p:nvSpPr>
          <p:cNvPr id="374" name="Google Shape;374;p65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In general, recursive code looks like this:</a:t>
            </a:r>
            <a:endParaRPr/>
          </a:p>
        </p:txBody>
      </p:sp>
      <p:sp>
        <p:nvSpPr>
          <p:cNvPr id="375" name="Google Shape;375;p65"/>
          <p:cNvSpPr txBox="1"/>
          <p:nvPr/>
        </p:nvSpPr>
        <p:spPr>
          <a:xfrm>
            <a:off x="4096925" y="1643386"/>
            <a:ext cx="4484100" cy="3117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my_func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base_case: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b="0" lang="en" sz="180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# Don't Call my_func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b="0" lang="en" sz="180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# Usually return a value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something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# Progress towards base case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new_case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do_something(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# Rerun my_func with new_case</a:t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my_func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new_case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6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Parsing Recursive Code</a:t>
            </a:r>
            <a:endParaRPr sz="5700"/>
          </a:p>
        </p:txBody>
      </p:sp>
      <p:sp>
        <p:nvSpPr>
          <p:cNvPr id="381" name="Google Shape;381;p66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Practice fixing broken code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7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300"/>
              <a:t>Reading Code</a:t>
            </a:r>
            <a:endParaRPr/>
          </a:p>
        </p:txBody>
      </p:sp>
      <p:sp>
        <p:nvSpPr>
          <p:cNvPr id="387" name="Google Shape;387;p67"/>
          <p:cNvSpPr txBox="1"/>
          <p:nvPr>
            <p:ph idx="1" type="body"/>
          </p:nvPr>
        </p:nvSpPr>
        <p:spPr>
          <a:xfrm>
            <a:off x="624450" y="1027225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" sz="2400"/>
              <a:t>Part 1:</a:t>
            </a:r>
            <a:endParaRPr/>
          </a:p>
          <a:p>
            <a:pPr indent="-36957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400"/>
              <a:t>What is mystery(3)</a:t>
            </a:r>
            <a:endParaRPr/>
          </a:p>
          <a:p>
            <a:pPr indent="-36957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400"/>
              <a:t>What is mystery(10)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" sz="2400"/>
              <a:t>Part 2:</a:t>
            </a:r>
            <a:endParaRPr/>
          </a:p>
          <a:p>
            <a:pPr indent="-36957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400"/>
              <a:t>What is the base case</a:t>
            </a:r>
            <a:endParaRPr/>
          </a:p>
          <a:p>
            <a:pPr indent="-36957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400"/>
              <a:t>What is the recursive case</a:t>
            </a:r>
            <a:endParaRPr/>
          </a:p>
          <a:p>
            <a:pPr indent="-36957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400"/>
              <a:t>Summarize what Mystery does in a sentence or two</a:t>
            </a:r>
            <a:endParaRPr sz="2100"/>
          </a:p>
          <a:p>
            <a:pPr indent="-2286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400"/>
          </a:p>
          <a:p>
            <a:pPr indent="-228600" lvl="0" marL="3810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400"/>
          </a:p>
        </p:txBody>
      </p:sp>
      <p:sp>
        <p:nvSpPr>
          <p:cNvPr id="388" name="Google Shape;388;p67"/>
          <p:cNvSpPr txBox="1"/>
          <p:nvPr/>
        </p:nvSpPr>
        <p:spPr>
          <a:xfrm>
            <a:off x="4660489" y="1263537"/>
            <a:ext cx="3909000" cy="168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21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mystery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21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&lt;= </a:t>
            </a:r>
            <a:r>
              <a:rPr b="0" lang="en" sz="2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b="0" lang="en" sz="21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2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0" sz="2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- </a:t>
            </a:r>
            <a:r>
              <a:rPr b="0" lang="en" sz="2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b="0" sz="2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21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</a:t>
            </a:r>
            <a:r>
              <a:rPr b="0" lang="en" sz="21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mystery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8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300"/>
              <a:t>What’s wron</a:t>
            </a:r>
            <a:r>
              <a:rPr lang="en"/>
              <a:t>g?</a:t>
            </a:r>
            <a:endParaRPr sz="3300"/>
          </a:p>
        </p:txBody>
      </p:sp>
      <p:sp>
        <p:nvSpPr>
          <p:cNvPr id="394" name="Google Shape;394;p68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Something’s wrong with this </a:t>
            </a:r>
            <a:br>
              <a:rPr lang="en" sz="2400"/>
            </a:br>
            <a:r>
              <a:rPr lang="en" sz="2400"/>
              <a:t>recursive function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What is mystery(3)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What is mystery(10)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AutoNum type="arabicPeriod"/>
            </a:pPr>
            <a:r>
              <a:rPr lang="en" sz="2400"/>
              <a:t>What’s wrong with this code? What could fix it?</a:t>
            </a:r>
            <a:endParaRPr sz="2100"/>
          </a:p>
        </p:txBody>
      </p:sp>
      <p:sp>
        <p:nvSpPr>
          <p:cNvPr id="395" name="Google Shape;395;p68"/>
          <p:cNvSpPr txBox="1"/>
          <p:nvPr/>
        </p:nvSpPr>
        <p:spPr>
          <a:xfrm>
            <a:off x="4572000" y="1315894"/>
            <a:ext cx="4130100" cy="168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21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mystery2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21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&lt;= </a:t>
            </a:r>
            <a:r>
              <a:rPr b="0" lang="en" sz="2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b="0" lang="en" sz="21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2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0" sz="2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* </a:t>
            </a:r>
            <a:r>
              <a:rPr b="0" lang="en" sz="2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b="0" sz="2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21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</a:t>
            </a:r>
            <a:r>
              <a:rPr b="0" lang="en" sz="21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mystery2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21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b="0" lang="en" sz="2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9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Factorial</a:t>
            </a:r>
            <a:endParaRPr/>
          </a:p>
        </p:txBody>
      </p:sp>
      <p:sp>
        <p:nvSpPr>
          <p:cNvPr id="401" name="Google Shape;401;p69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Solving a math problem with recursion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70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Factorial</a:t>
            </a:r>
            <a:endParaRPr/>
          </a:p>
        </p:txBody>
      </p:sp>
      <p:sp>
        <p:nvSpPr>
          <p:cNvPr id="407" name="Google Shape;407;p70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A Factorial of a number N is the product of all numbers up to and including 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Working in groups, try to produce a base case and recursive case to get the factorial of 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  <p:pic>
        <p:nvPicPr>
          <p:cNvPr descr="Text&#10;&#10;Description automatically generated" id="408" name="Google Shape;408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2345" y="1554457"/>
            <a:ext cx="3875402" cy="203458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71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Factorial</a:t>
            </a:r>
            <a:endParaRPr/>
          </a:p>
        </p:txBody>
      </p:sp>
      <p:sp>
        <p:nvSpPr>
          <p:cNvPr id="414" name="Google Shape;414;p71"/>
          <p:cNvSpPr txBox="1"/>
          <p:nvPr>
            <p:ph idx="1" type="body"/>
          </p:nvPr>
        </p:nvSpPr>
        <p:spPr>
          <a:xfrm>
            <a:off x="387900" y="1116950"/>
            <a:ext cx="46245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A base case could be: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If N is 1, the result is 1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A Recursive case could be: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The factorial of N is the factorial of (N-1) times N</a:t>
            </a:r>
            <a:endParaRPr/>
          </a:p>
        </p:txBody>
      </p:sp>
      <p:pic>
        <p:nvPicPr>
          <p:cNvPr descr="Text&#10;&#10;Description automatically generated" id="415" name="Google Shape;415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2345" y="1554457"/>
            <a:ext cx="3875402" cy="203458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16" name="Google Shape;416;p71"/>
          <p:cNvSpPr/>
          <p:nvPr/>
        </p:nvSpPr>
        <p:spPr>
          <a:xfrm>
            <a:off x="5375787" y="2389239"/>
            <a:ext cx="626807" cy="272845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71"/>
          <p:cNvSpPr/>
          <p:nvPr/>
        </p:nvSpPr>
        <p:spPr>
          <a:xfrm>
            <a:off x="5814551" y="3104536"/>
            <a:ext cx="1190933" cy="2286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71"/>
          <p:cNvSpPr/>
          <p:nvPr/>
        </p:nvSpPr>
        <p:spPr>
          <a:xfrm>
            <a:off x="6116894" y="3325761"/>
            <a:ext cx="1190932" cy="2286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9" name="Google Shape;419;p71"/>
          <p:cNvCxnSpPr/>
          <p:nvPr/>
        </p:nvCxnSpPr>
        <p:spPr>
          <a:xfrm>
            <a:off x="4839825" y="3088775"/>
            <a:ext cx="849300" cy="2370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miter lim="800000"/>
            <a:headEnd len="sm" w="sm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420" name="Google Shape;420;p71"/>
          <p:cNvCxnSpPr/>
          <p:nvPr/>
        </p:nvCxnSpPr>
        <p:spPr>
          <a:xfrm>
            <a:off x="3387876" y="1799973"/>
            <a:ext cx="1893900" cy="6060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miter lim="800000"/>
            <a:headEnd len="sm" w="sm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2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Activity</a:t>
            </a:r>
            <a:endParaRPr/>
          </a:p>
        </p:txBody>
      </p:sp>
      <p:sp>
        <p:nvSpPr>
          <p:cNvPr id="426" name="Google Shape;426;p72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Work in groups to program a</a:t>
            </a:r>
            <a:br>
              <a:rPr lang="en" sz="2400"/>
            </a:br>
            <a:r>
              <a:rPr lang="en" sz="2400"/>
              <a:t>recursive factorial function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Base case: If N is 1, the result is 1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Recursive case: Factorial of N is Factorial of (N-1) times N</a:t>
            </a:r>
            <a:endParaRPr/>
          </a:p>
        </p:txBody>
      </p:sp>
      <p:pic>
        <p:nvPicPr>
          <p:cNvPr descr="Text&#10;&#10;Description automatically generated" id="427" name="Google Shape;427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56591" y="273844"/>
            <a:ext cx="3875402" cy="203458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28" name="Google Shape;428;p72"/>
          <p:cNvSpPr txBox="1"/>
          <p:nvPr/>
        </p:nvSpPr>
        <p:spPr>
          <a:xfrm>
            <a:off x="2646475" y="4443450"/>
            <a:ext cx="3116100" cy="41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sys.setrecursionlimit()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7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</a:t>
            </a:r>
            <a:endParaRPr/>
          </a:p>
        </p:txBody>
      </p:sp>
      <p:sp>
        <p:nvSpPr>
          <p:cNvPr id="171" name="Google Shape;171;p37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Reviewing Last Week's Lecture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73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Iterative vs Recursive General</a:t>
            </a:r>
            <a:endParaRPr sz="4500"/>
          </a:p>
        </p:txBody>
      </p:sp>
      <p:sp>
        <p:nvSpPr>
          <p:cNvPr id="434" name="Google Shape;434;p73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Comparing iterative and recursive logic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4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Iterative VS Recursive</a:t>
            </a:r>
            <a:endParaRPr/>
          </a:p>
        </p:txBody>
      </p:sp>
      <p:sp>
        <p:nvSpPr>
          <p:cNvPr id="440" name="Google Shape;440;p74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At its core, recursion is a way of repeating code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We know other ways of repeating code: For/While Loops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For/While Loops are iterative methods of looping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Any problem that can be solved with iterative methods can also be solved with recursive code (and the other way around)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5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Comparison</a:t>
            </a:r>
            <a:endParaRPr/>
          </a:p>
        </p:txBody>
      </p:sp>
      <p:sp>
        <p:nvSpPr>
          <p:cNvPr id="446" name="Google Shape;446;p75"/>
          <p:cNvSpPr txBox="1"/>
          <p:nvPr>
            <p:ph idx="4294967295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/>
              <a:t>Recursion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If a problem can easily be broken up into a base case and recursive case, this may be more intuitive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Often requires less code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Can be more confusing to read</a:t>
            </a:r>
            <a:endParaRPr/>
          </a:p>
          <a:p>
            <a:pPr indent="-1524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Slower</a:t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sp>
        <p:nvSpPr>
          <p:cNvPr id="447" name="Google Shape;447;p75"/>
          <p:cNvSpPr txBox="1"/>
          <p:nvPr>
            <p:ph idx="4294967295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/>
              <a:t>Iteration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Doesn’t need a base/recursive case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Often is easier to produce a plan to solve a problem with this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Easier to read (don’t need to trace multiple times)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Usually requires more code</a:t>
            </a:r>
            <a:endParaRPr/>
          </a:p>
          <a:p>
            <a:pPr indent="-152400" lvl="0" marL="177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SzPts val="1800"/>
              <a:buChar char="●"/>
            </a:pPr>
            <a:r>
              <a:rPr lang="en"/>
              <a:t>Faster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76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Recursive                      or       Iterative?</a:t>
            </a:r>
            <a:endParaRPr/>
          </a:p>
        </p:txBody>
      </p:sp>
      <p:sp>
        <p:nvSpPr>
          <p:cNvPr id="453" name="Google Shape;453;p76"/>
          <p:cNvSpPr txBox="1"/>
          <p:nvPr>
            <p:ph idx="1" type="body"/>
          </p:nvPr>
        </p:nvSpPr>
        <p:spPr>
          <a:xfrm>
            <a:off x="387900" y="1041375"/>
            <a:ext cx="4184100" cy="38736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-Traversing a Tree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-Sorting a List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-Searching for a file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-When you can’t get an iterative solution to work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Anytime the problem can be broken down into smaller repetitive problems.</a:t>
            </a:r>
            <a:endParaRPr/>
          </a:p>
        </p:txBody>
      </p:sp>
      <p:sp>
        <p:nvSpPr>
          <p:cNvPr id="454" name="Google Shape;454;p76"/>
          <p:cNvSpPr txBox="1"/>
          <p:nvPr>
            <p:ph idx="1" type="body"/>
          </p:nvPr>
        </p:nvSpPr>
        <p:spPr>
          <a:xfrm>
            <a:off x="4702125" y="1041375"/>
            <a:ext cx="4184100" cy="38736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-Traversing a list (it has a clear order)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-The problem has a clear linear structure to 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-The problem relies on some conditional </a:t>
            </a:r>
            <a:br>
              <a:rPr lang="en"/>
            </a:br>
            <a:r>
              <a:rPr lang="en"/>
              <a:t>(this usually makes more sense iteratively)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Most of the time, the iterative solution is the right one </a:t>
            </a:r>
            <a:endParaRPr/>
          </a:p>
        </p:txBody>
      </p:sp>
      <p:sp>
        <p:nvSpPr>
          <p:cNvPr id="455" name="Google Shape;455;p76">
            <a:hlinkClick r:id="rId3"/>
          </p:cNvPr>
          <p:cNvSpPr txBox="1"/>
          <p:nvPr/>
        </p:nvSpPr>
        <p:spPr>
          <a:xfrm>
            <a:off x="5925600" y="0"/>
            <a:ext cx="321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When to Loop? When to Recurse?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77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300"/>
              <a:t>Activity: Fibonacci</a:t>
            </a:r>
            <a:endParaRPr/>
          </a:p>
        </p:txBody>
      </p:sp>
      <p:sp>
        <p:nvSpPr>
          <p:cNvPr id="461" name="Google Shape;461;p77"/>
          <p:cNvSpPr txBox="1"/>
          <p:nvPr>
            <p:ph idx="1" type="body"/>
          </p:nvPr>
        </p:nvSpPr>
        <p:spPr>
          <a:xfrm>
            <a:off x="387900" y="1116950"/>
            <a:ext cx="44847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The Fibonacci sequence is a sequence of numbers where each next number is the sum of the prior 2 numbers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400"/>
              <a:t>Using any method you want, write code to find the Nth Fibonacci number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  <p:pic>
        <p:nvPicPr>
          <p:cNvPr descr="Table&#10;&#10;Description automatically generated with low confidence" id="462" name="Google Shape;462;p77"/>
          <p:cNvPicPr preferRelativeResize="0"/>
          <p:nvPr/>
        </p:nvPicPr>
        <p:blipFill rotWithShape="1">
          <a:blip r:embed="rId3">
            <a:alphaModFix/>
          </a:blip>
          <a:srcRect b="9341" l="4955" r="4954" t="9341"/>
          <a:stretch/>
        </p:blipFill>
        <p:spPr>
          <a:xfrm>
            <a:off x="4918588" y="288756"/>
            <a:ext cx="3888585" cy="271221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aphicFrame>
        <p:nvGraphicFramePr>
          <p:cNvPr id="463" name="Google Shape;463;p77"/>
          <p:cNvGraphicFramePr/>
          <p:nvPr/>
        </p:nvGraphicFramePr>
        <p:xfrm>
          <a:off x="4918588" y="321453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{11CE1DB5-42E4-4AF8-A697-C8342406DF7F}</a:tableStyleId>
              </a:tblPr>
              <a:tblGrid>
                <a:gridCol w="1944300"/>
                <a:gridCol w="1944300"/>
              </a:tblGrid>
              <a:tr h="278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/>
                        <a:t>Fibonacci(1)=1</a:t>
                      </a:r>
                      <a:endParaRPr sz="1400"/>
                    </a:p>
                  </a:txBody>
                  <a:tcPr marT="34300" marB="34300" marR="68600" marL="686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Fibonacci(6)=8</a:t>
                      </a:r>
                      <a:endParaRPr sz="1400"/>
                    </a:p>
                  </a:txBody>
                  <a:tcPr marT="34300" marB="34300" marR="68600" marL="686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278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Fibonacci(2)=1</a:t>
                      </a:r>
                      <a:endParaRPr sz="1400"/>
                    </a:p>
                  </a:txBody>
                  <a:tcPr marT="34300" marB="34300" marR="68600" marL="686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Fibonacci(7)=13</a:t>
                      </a:r>
                      <a:endParaRPr sz="1400"/>
                    </a:p>
                  </a:txBody>
                  <a:tcPr marT="34300" marB="34300" marR="68600" marL="686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27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400"/>
                        <a:t>Fibonacci(3)=2</a:t>
                      </a:r>
                      <a:endParaRPr sz="1400"/>
                    </a:p>
                  </a:txBody>
                  <a:tcPr marT="34300" marB="34300" marR="68600" marL="686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Fibonacci(8)=21</a:t>
                      </a:r>
                      <a:endParaRPr sz="1400"/>
                    </a:p>
                  </a:txBody>
                  <a:tcPr marT="34300" marB="34300" marR="68600" marL="686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27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400"/>
                        <a:t>Fibonacci(4)=3</a:t>
                      </a:r>
                      <a:endParaRPr sz="1400"/>
                    </a:p>
                  </a:txBody>
                  <a:tcPr marT="34300" marB="34300" marR="68600" marL="686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Fibonacci(9)=34</a:t>
                      </a:r>
                      <a:endParaRPr sz="1400"/>
                    </a:p>
                  </a:txBody>
                  <a:tcPr marT="34300" marB="34300" marR="68600" marL="686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278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Fibonacci(5)=5</a:t>
                      </a:r>
                      <a:endParaRPr sz="1400"/>
                    </a:p>
                  </a:txBody>
                  <a:tcPr marT="34300" marB="34300" marR="68600" marL="686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Fibonacci(10)=55</a:t>
                      </a:r>
                      <a:endParaRPr sz="1400"/>
                    </a:p>
                  </a:txBody>
                  <a:tcPr marT="34300" marB="34300" marR="68600" marL="686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sp>
        <p:nvSpPr>
          <p:cNvPr id="464" name="Google Shape;464;p77"/>
          <p:cNvSpPr txBox="1"/>
          <p:nvPr/>
        </p:nvSpPr>
        <p:spPr>
          <a:xfrm>
            <a:off x="0" y="46818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" sz="1800" u="sng">
                <a:solidFill>
                  <a:srgbClr val="F57C00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Golden ratio - Wikipedia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8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Improving Fibonacci </a:t>
            </a:r>
            <a:endParaRPr/>
          </a:p>
        </p:txBody>
      </p:sp>
      <p:sp>
        <p:nvSpPr>
          <p:cNvPr id="470" name="Google Shape;470;p78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simple recursive solution for fibonacci is actually really really </a:t>
            </a:r>
            <a:r>
              <a:rPr lang="en"/>
              <a:t>inefficient</a:t>
            </a:r>
            <a:r>
              <a:rPr lang="en"/>
              <a:t>, </a:t>
            </a:r>
            <a:r>
              <a:rPr lang="en"/>
              <a:t>let's</a:t>
            </a:r>
            <a:r>
              <a:rPr lang="en"/>
              <a:t> use python tutor to find out why.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How can we improve the solution? Do we have a data structure that will allow us to cut down on the repeated work?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79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980"/>
              <a:t>Why Learn Recursion?</a:t>
            </a:r>
            <a:endParaRPr sz="5980"/>
          </a:p>
        </p:txBody>
      </p:sp>
      <p:sp>
        <p:nvSpPr>
          <p:cNvPr id="476" name="Google Shape;476;p79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 thinly veiled rant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80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 I Ever Need Recursion?</a:t>
            </a:r>
            <a:endParaRPr/>
          </a:p>
        </p:txBody>
      </p:sp>
      <p:sp>
        <p:nvSpPr>
          <p:cNvPr id="482" name="Google Shape;482;p80"/>
          <p:cNvSpPr txBox="1"/>
          <p:nvPr>
            <p:ph idx="1" type="body"/>
          </p:nvPr>
        </p:nvSpPr>
        <p:spPr>
          <a:xfrm>
            <a:off x="387900" y="925700"/>
            <a:ext cx="8368200" cy="42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Probably not. At least not directly, the way you think when you solve recursively is hugely important. But only learning things because you </a:t>
            </a:r>
            <a:r>
              <a:rPr b="1" lang="en">
                <a:solidFill>
                  <a:schemeClr val="accent6"/>
                </a:solidFill>
              </a:rPr>
              <a:t>NEED </a:t>
            </a:r>
            <a:r>
              <a:rPr lang="en"/>
              <a:t>them is a direly pragmatic way of looking at the world.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There is a dark underbelly in the idea that “School helps you get a job” and nothing else. Education exists in two different worlds: Philosophically and Vocationally. </a:t>
            </a:r>
            <a:br>
              <a:rPr lang="en"/>
            </a:br>
            <a:r>
              <a:rPr lang="en"/>
              <a:t>If you wanted to learn only things you would directly explicitly need, you could just watch training videos a year and get right to work. College is about much more than that.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CS is about problem solving, Recursive thinking is a new way of problem solving. Understanding recursion doesn’t just demonstrate mastery over the topics covered in the course, it helps you think about the world in a new way, and can be used in both your business and personal lives.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81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Modern Iterative Solutions </a:t>
            </a:r>
            <a:endParaRPr/>
          </a:p>
        </p:txBody>
      </p:sp>
      <p:sp>
        <p:nvSpPr>
          <p:cNvPr id="488" name="Google Shape;488;p81"/>
          <p:cNvSpPr txBox="1"/>
          <p:nvPr>
            <p:ph idx="1" type="body"/>
          </p:nvPr>
        </p:nvSpPr>
        <p:spPr>
          <a:xfrm>
            <a:off x="387900" y="925700"/>
            <a:ext cx="8368200" cy="42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of general improvements to the ways a computer can run iteratively, the vast majority of the time the iterative solution is the more efficient one.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This is a new change (circa like 2005-2015) so older texts and people who learned cs before than are usually much more inclined towards recursion, which used to be better.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Things like sorting and traveseral are still usually recursive though. And this way of thinking about a problem is useful everywhere not just in Math or CS.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82"/>
          <p:cNvSpPr txBox="1"/>
          <p:nvPr>
            <p:ph idx="1" type="body"/>
          </p:nvPr>
        </p:nvSpPr>
        <p:spPr>
          <a:xfrm>
            <a:off x="319500" y="3998150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Let’s review</a:t>
            </a:r>
            <a:endParaRPr sz="2200"/>
          </a:p>
        </p:txBody>
      </p:sp>
      <p:sp>
        <p:nvSpPr>
          <p:cNvPr id="494" name="Google Shape;494;p82"/>
          <p:cNvSpPr txBox="1"/>
          <p:nvPr>
            <p:ph type="title"/>
          </p:nvPr>
        </p:nvSpPr>
        <p:spPr>
          <a:xfrm>
            <a:off x="319500" y="3119250"/>
            <a:ext cx="7655400" cy="85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 + Closing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8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CSV Files</a:t>
            </a:r>
            <a:endParaRPr/>
          </a:p>
        </p:txBody>
      </p:sp>
      <p:sp>
        <p:nvSpPr>
          <p:cNvPr id="177" name="Google Shape;177;p38"/>
          <p:cNvSpPr txBox="1"/>
          <p:nvPr>
            <p:ph idx="1" type="body"/>
          </p:nvPr>
        </p:nvSpPr>
        <p:spPr>
          <a:xfrm>
            <a:off x="387900" y="1137225"/>
            <a:ext cx="41730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❖"/>
            </a:pPr>
            <a:r>
              <a:rPr lang="en" sz="2300"/>
              <a:t>What’s a CSV File:</a:t>
            </a:r>
            <a:endParaRPr sz="1700"/>
          </a:p>
          <a:p>
            <a:pPr indent="-165100" lvl="1" marL="5207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➢"/>
            </a:pPr>
            <a:r>
              <a:rPr lang="en" sz="2000"/>
              <a:t>A File filled with rows of data. Each element in a row is separated with a comma</a:t>
            </a:r>
            <a:endParaRPr sz="1300"/>
          </a:p>
          <a:p>
            <a:pPr indent="-165100" lvl="1" marL="5207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➢"/>
            </a:pPr>
            <a:r>
              <a:rPr lang="en" sz="2000"/>
              <a:t>Used for spreadsheets and tables</a:t>
            </a:r>
            <a:endParaRPr sz="2000"/>
          </a:p>
          <a:p>
            <a:pPr indent="0" lvl="0" marL="9144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17145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Char char="❖"/>
            </a:pPr>
            <a:r>
              <a:rPr lang="en" sz="2300"/>
              <a:t>How to Modify:</a:t>
            </a:r>
            <a:endParaRPr sz="1700"/>
          </a:p>
          <a:p>
            <a:pPr indent="-368300" lvl="1" marL="7239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/>
              <a:t>Read it</a:t>
            </a:r>
            <a:endParaRPr sz="1300"/>
          </a:p>
          <a:p>
            <a:pPr indent="-368300" lvl="1" marL="7239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/>
              <a:t>Modify it</a:t>
            </a:r>
            <a:endParaRPr sz="1300"/>
          </a:p>
          <a:p>
            <a:pPr indent="-368300" lvl="1" marL="7239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/>
              <a:t>Write it</a:t>
            </a:r>
            <a:endParaRPr sz="2300"/>
          </a:p>
        </p:txBody>
      </p:sp>
      <p:sp>
        <p:nvSpPr>
          <p:cNvPr id="178" name="Google Shape;178;p38"/>
          <p:cNvSpPr txBox="1"/>
          <p:nvPr/>
        </p:nvSpPr>
        <p:spPr>
          <a:xfrm>
            <a:off x="4572000" y="2360909"/>
            <a:ext cx="4181100" cy="561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row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6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rows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b="0" lang="en" sz="16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:]:</a:t>
            </a:r>
            <a:endParaRPr sz="16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row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b="0" lang="en" sz="16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 = </a:t>
            </a:r>
            <a:r>
              <a:rPr b="0" lang="en" sz="160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row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b="0" lang="en" sz="16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 * </a:t>
            </a:r>
            <a:r>
              <a:rPr b="0" lang="en" sz="16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endParaRPr b="0"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9" name="Google Shape;179;p38"/>
          <p:cNvSpPr txBox="1"/>
          <p:nvPr/>
        </p:nvSpPr>
        <p:spPr>
          <a:xfrm>
            <a:off x="4571999" y="3211426"/>
            <a:ext cx="4181100" cy="1054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with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6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open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'new_csv.csv'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0" lang="en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'w'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b="0" lang="en" sz="16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writer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b="0" lang="en" sz="160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csv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0" lang="en" sz="16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writer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6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row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6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rows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writer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0" lang="en" sz="16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writerow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row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/>
          </a:p>
        </p:txBody>
      </p:sp>
      <p:sp>
        <p:nvSpPr>
          <p:cNvPr id="180" name="Google Shape;180;p38"/>
          <p:cNvSpPr txBox="1"/>
          <p:nvPr/>
        </p:nvSpPr>
        <p:spPr>
          <a:xfrm>
            <a:off x="4572000" y="1268016"/>
            <a:ext cx="4181100" cy="808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60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csv</a:t>
            </a:r>
            <a:endParaRPr b="0"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with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6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open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'my_csv.csv'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0" lang="en" sz="16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'r'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b="0" lang="en" sz="160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rows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b="0" lang="en" sz="160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60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csv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0" lang="en" sz="16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reader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60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b="0"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6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83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Solve a Problem Recursively</a:t>
            </a:r>
            <a:endParaRPr/>
          </a:p>
        </p:txBody>
      </p:sp>
      <p:sp>
        <p:nvSpPr>
          <p:cNvPr id="500" name="Google Shape;500;p83"/>
          <p:cNvSpPr txBox="1"/>
          <p:nvPr>
            <p:ph idx="1" type="body"/>
          </p:nvPr>
        </p:nvSpPr>
        <p:spPr>
          <a:xfrm>
            <a:off x="387900" y="925700"/>
            <a:ext cx="8368200" cy="3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Identify the </a:t>
            </a:r>
            <a:r>
              <a:rPr b="1" lang="en">
                <a:solidFill>
                  <a:schemeClr val="accent6"/>
                </a:solidFill>
              </a:rPr>
              <a:t>BASE CASE</a:t>
            </a:r>
            <a:endParaRPr b="1">
              <a:solidFill>
                <a:schemeClr val="accent6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eriod"/>
            </a:pPr>
            <a:r>
              <a:rPr lang="en"/>
              <a:t>What is the simplest form of the problem possible? What are the scenarios in which you  could solve this problem trivially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Identify the </a:t>
            </a:r>
            <a:r>
              <a:rPr b="1" lang="en">
                <a:solidFill>
                  <a:srgbClr val="00FF00"/>
                </a:solidFill>
              </a:rPr>
              <a:t>RECURSIVE CASE</a:t>
            </a:r>
            <a:endParaRPr>
              <a:solidFill>
                <a:srgbClr val="00FF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How can I take a slightly larger version of the base case, and turn it into the base case?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How can I take an arbitrarily large version of the problem and make it a little smaller?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Identify how you can </a:t>
            </a:r>
            <a:r>
              <a:rPr b="1" lang="en">
                <a:solidFill>
                  <a:srgbClr val="00FFFF"/>
                </a:solidFill>
              </a:rPr>
              <a:t>COMBINE </a:t>
            </a:r>
            <a:r>
              <a:rPr lang="en"/>
              <a:t>the solutions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Once you have the results from the recursive case, how can you combine those answers into the final answer?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What did we learn?</a:t>
            </a:r>
            <a:endParaRPr/>
          </a:p>
        </p:txBody>
      </p:sp>
      <p:sp>
        <p:nvSpPr>
          <p:cNvPr id="506" name="Google Shape;506;p84"/>
          <p:cNvSpPr txBox="1"/>
          <p:nvPr>
            <p:ph idx="1" type="body"/>
          </p:nvPr>
        </p:nvSpPr>
        <p:spPr>
          <a:xfrm>
            <a:off x="628650" y="1120877"/>
            <a:ext cx="7886700" cy="36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-1714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Recursion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What is it: Calling the function inside of itself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When to use it: When a problem can be broken up into a smaller version of the same problem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Steps for Recursion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Base Case: When to stop calling the function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Recursive Case: When to call the function again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Progression towards the base case: Every time you call the function again, it should get closer to the Base Case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Iterative VS Recursive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Both methods can solve all problems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Recursion better when a problem has easy Base/Recursive cases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Iterative better otherwise (and often easier to read)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5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500"/>
              <a:t>Announcements</a:t>
            </a:r>
            <a:endParaRPr sz="2500"/>
          </a:p>
        </p:txBody>
      </p:sp>
      <p:sp>
        <p:nvSpPr>
          <p:cNvPr id="512" name="Google Shape;512;p85"/>
          <p:cNvSpPr txBox="1"/>
          <p:nvPr>
            <p:ph idx="1" type="body"/>
          </p:nvPr>
        </p:nvSpPr>
        <p:spPr>
          <a:xfrm>
            <a:off x="387900" y="1116950"/>
            <a:ext cx="4194000" cy="3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Arial"/>
              <a:buChar char="❖"/>
            </a:pPr>
            <a:r>
              <a:rPr lang="en"/>
              <a:t>Participation 9 due</a:t>
            </a:r>
            <a:r>
              <a:rPr lang="en">
                <a:solidFill>
                  <a:schemeClr val="accent6"/>
                </a:solidFill>
              </a:rPr>
              <a:t> </a:t>
            </a:r>
            <a:r>
              <a:rPr b="1" lang="en">
                <a:solidFill>
                  <a:schemeClr val="accent6"/>
                </a:solidFill>
              </a:rPr>
              <a:t>Thursday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❖"/>
            </a:pPr>
            <a:r>
              <a:rPr lang="en"/>
              <a:t>Quiz 10 due </a:t>
            </a:r>
            <a:r>
              <a:rPr b="1" lang="en">
                <a:solidFill>
                  <a:schemeClr val="accent6"/>
                </a:solidFill>
              </a:rPr>
              <a:t>Thursday</a:t>
            </a:r>
            <a:endParaRPr b="1">
              <a:solidFill>
                <a:schemeClr val="accent6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❖"/>
            </a:pPr>
            <a:r>
              <a:rPr lang="en"/>
              <a:t>Lab on </a:t>
            </a:r>
            <a:r>
              <a:rPr b="1" lang="en">
                <a:solidFill>
                  <a:schemeClr val="accent6"/>
                </a:solidFill>
              </a:rPr>
              <a:t>Friday</a:t>
            </a:r>
            <a:endParaRPr b="1">
              <a:solidFill>
                <a:schemeClr val="accent6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❖"/>
            </a:pPr>
            <a:r>
              <a:rPr b="1" lang="en">
                <a:solidFill>
                  <a:schemeClr val="accent6"/>
                </a:solidFill>
              </a:rPr>
              <a:t>HW6 DUE 26th</a:t>
            </a:r>
            <a:endParaRPr b="1">
              <a:solidFill>
                <a:schemeClr val="accent6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800"/>
              <a:buChar char="❖"/>
            </a:pPr>
            <a:r>
              <a:rPr b="1" lang="en">
                <a:solidFill>
                  <a:schemeClr val="accent6"/>
                </a:solidFill>
              </a:rPr>
              <a:t>CAPSTONE PROJECT RELEASED</a:t>
            </a:r>
            <a:endParaRPr b="1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Project</a:t>
            </a:r>
            <a:endParaRPr/>
          </a:p>
        </p:txBody>
      </p:sp>
      <p:sp>
        <p:nvSpPr>
          <p:cNvPr id="186" name="Google Shape;186;p39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Briefly talking about the project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0"/>
          <p:cNvSpPr txBox="1"/>
          <p:nvPr>
            <p:ph type="title"/>
          </p:nvPr>
        </p:nvSpPr>
        <p:spPr>
          <a:xfrm>
            <a:off x="387900" y="2151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Capstone Project</a:t>
            </a:r>
            <a:endParaRPr/>
          </a:p>
        </p:txBody>
      </p:sp>
      <p:sp>
        <p:nvSpPr>
          <p:cNvPr id="192" name="Google Shape;192;p40"/>
          <p:cNvSpPr txBox="1"/>
          <p:nvPr>
            <p:ph idx="1" type="body"/>
          </p:nvPr>
        </p:nvSpPr>
        <p:spPr>
          <a:xfrm>
            <a:off x="387900" y="1116950"/>
            <a:ext cx="83682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300"/>
              <a:t>Students will work in groups to program a task of your choice</a:t>
            </a:r>
            <a:endParaRPr sz="1700"/>
          </a:p>
          <a:p>
            <a:pPr indent="-174625" lvl="0" marL="28575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Char char="❖"/>
            </a:pPr>
            <a:r>
              <a:rPr lang="en" sz="2300"/>
              <a:t>Requirements on website: </a:t>
            </a:r>
            <a:r>
              <a:rPr lang="en" sz="2300" u="sng">
                <a:solidFill>
                  <a:schemeClr val="hlink"/>
                </a:solidFill>
                <a:hlinkClick r:id="rId3"/>
              </a:rPr>
              <a:t>Link</a:t>
            </a:r>
            <a:endParaRPr sz="2300"/>
          </a:p>
          <a:p>
            <a:pPr indent="-174625" lvl="0" marL="28575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Char char="❖"/>
            </a:pPr>
            <a:r>
              <a:rPr lang="en" sz="2300"/>
              <a:t>Project Proposal/Plan Due Next Friday (28</a:t>
            </a:r>
            <a:r>
              <a:rPr baseline="30000" lang="en" sz="2300"/>
              <a:t>th</a:t>
            </a:r>
            <a:r>
              <a:rPr lang="en" sz="2300"/>
              <a:t>)</a:t>
            </a:r>
            <a:endParaRPr sz="1700"/>
          </a:p>
          <a:p>
            <a:pPr indent="-165100" lvl="1" marL="5207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➢"/>
            </a:pPr>
            <a:r>
              <a:rPr lang="en" sz="2000"/>
              <a:t>Description of your project, a timeline, and who is in your group</a:t>
            </a:r>
            <a:endParaRPr sz="1300"/>
          </a:p>
          <a:p>
            <a:pPr indent="-174625" lvl="0" marL="28575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Char char="❖"/>
            </a:pPr>
            <a:r>
              <a:rPr lang="en" sz="2300"/>
              <a:t>Present project during last class</a:t>
            </a:r>
            <a:endParaRPr sz="1700"/>
          </a:p>
          <a:p>
            <a:pPr indent="-165100" lvl="1" marL="5207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➢"/>
            </a:pPr>
            <a:r>
              <a:rPr b="1" i="1" lang="en" sz="2000">
                <a:solidFill>
                  <a:schemeClr val="accent6"/>
                </a:solidFill>
              </a:rPr>
              <a:t>Everyone</a:t>
            </a:r>
            <a:r>
              <a:rPr lang="en" sz="2000">
                <a:solidFill>
                  <a:schemeClr val="accent6"/>
                </a:solidFill>
              </a:rPr>
              <a:t> </a:t>
            </a:r>
            <a:r>
              <a:rPr lang="en" sz="2000"/>
              <a:t>must come in person</a:t>
            </a:r>
            <a:endParaRPr sz="2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1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</a:t>
            </a:r>
            <a:endParaRPr/>
          </a:p>
        </p:txBody>
      </p:sp>
      <p:sp>
        <p:nvSpPr>
          <p:cNvPr id="198" name="Google Shape;198;p4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 new way of </a:t>
            </a:r>
            <a:r>
              <a:rPr lang="en"/>
              <a:t>repeatedly</a:t>
            </a:r>
            <a:r>
              <a:rPr lang="en"/>
              <a:t> calling code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2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As you know</a:t>
            </a:r>
            <a:endParaRPr/>
          </a:p>
        </p:txBody>
      </p:sp>
      <p:sp>
        <p:nvSpPr>
          <p:cNvPr id="204" name="Google Shape;204;p42"/>
          <p:cNvSpPr txBox="1"/>
          <p:nvPr>
            <p:ph idx="1" type="body"/>
          </p:nvPr>
        </p:nvSpPr>
        <p:spPr>
          <a:xfrm>
            <a:off x="559200" y="1003425"/>
            <a:ext cx="4173000" cy="38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000"/>
              <a:t>A Function can call another function inside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" sz="2000"/>
              <a:t>Not only do we call func1 from func2, both call print which itself is a function</a:t>
            </a:r>
            <a:endParaRPr sz="2000"/>
          </a:p>
          <a:p>
            <a:pPr indent="-254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000"/>
              <a:t>So, what happens if we call the same function inside of itself?</a:t>
            </a:r>
            <a:endParaRPr sz="2000"/>
          </a:p>
        </p:txBody>
      </p:sp>
      <p:sp>
        <p:nvSpPr>
          <p:cNvPr id="205" name="Google Shape;205;p42"/>
          <p:cNvSpPr txBox="1"/>
          <p:nvPr/>
        </p:nvSpPr>
        <p:spPr>
          <a:xfrm>
            <a:off x="5572445" y="408189"/>
            <a:ext cx="2943000" cy="2285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func1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"func1"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func2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"func2"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func1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func2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100"/>
          </a:p>
        </p:txBody>
      </p:sp>
      <p:sp>
        <p:nvSpPr>
          <p:cNvPr id="206" name="Google Shape;206;p42"/>
          <p:cNvSpPr txBox="1"/>
          <p:nvPr/>
        </p:nvSpPr>
        <p:spPr>
          <a:xfrm>
            <a:off x="5572445" y="3000971"/>
            <a:ext cx="2943000" cy="1454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func3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0" lang="en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"func3"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func3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func3</a:t>
            </a:r>
            <a:r>
              <a:rPr b="0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les 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419E2F"/>
      </a:accent5>
      <a:accent6>
        <a:srgbClr val="FFEB38"/>
      </a:accent6>
      <a:hlink>
        <a:srgbClr val="FF9900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